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8" r:id="rId1"/>
  </p:sldMasterIdLst>
  <p:notesMasterIdLst>
    <p:notesMasterId r:id="rId33"/>
  </p:notesMasterIdLst>
  <p:sldIdLst>
    <p:sldId id="256" r:id="rId2"/>
    <p:sldId id="283" r:id="rId3"/>
    <p:sldId id="284" r:id="rId4"/>
    <p:sldId id="257" r:id="rId5"/>
    <p:sldId id="259" r:id="rId6"/>
    <p:sldId id="260" r:id="rId7"/>
    <p:sldId id="264" r:id="rId8"/>
    <p:sldId id="261" r:id="rId9"/>
    <p:sldId id="265" r:id="rId10"/>
    <p:sldId id="266" r:id="rId11"/>
    <p:sldId id="267" r:id="rId12"/>
    <p:sldId id="287" r:id="rId13"/>
    <p:sldId id="289" r:id="rId14"/>
    <p:sldId id="282" r:id="rId15"/>
    <p:sldId id="268" r:id="rId16"/>
    <p:sldId id="269" r:id="rId17"/>
    <p:sldId id="270" r:id="rId18"/>
    <p:sldId id="285" r:id="rId19"/>
    <p:sldId id="286" r:id="rId20"/>
    <p:sldId id="271" r:id="rId21"/>
    <p:sldId id="272" r:id="rId22"/>
    <p:sldId id="288" r:id="rId23"/>
    <p:sldId id="273" r:id="rId24"/>
    <p:sldId id="281" r:id="rId25"/>
    <p:sldId id="274" r:id="rId26"/>
    <p:sldId id="275" r:id="rId27"/>
    <p:sldId id="276" r:id="rId28"/>
    <p:sldId id="277" r:id="rId29"/>
    <p:sldId id="278" r:id="rId30"/>
    <p:sldId id="279" r:id="rId31"/>
    <p:sldId id="280" r:id="rId3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A_Dekani\Kari-Vezetoseg-06-07\Kari_Vez_10_aprilis_1\Egy&#233;b\Felveteli_Statisztika-2008-10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5563519855769176"/>
          <c:y val="6.4159292035398413E-2"/>
          <c:w val="0.8014318270556966"/>
          <c:h val="0.75442477876106151"/>
        </c:manualLayout>
      </c:layout>
      <c:barChart>
        <c:barDir val="col"/>
        <c:grouping val="clustered"/>
        <c:ser>
          <c:idx val="0"/>
          <c:order val="0"/>
          <c:tx>
            <c:strRef>
              <c:f>'2009_2.ábra_időbeli_statisztika'!$E$5</c:f>
              <c:strCache>
                <c:ptCount val="1"/>
                <c:pt idx="0">
                  <c:v> Összes jelentkező 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Lbls>
            <c:showVal val="1"/>
          </c:dLbls>
          <c:cat>
            <c:numRef>
              <c:f>'2009_2.ábra_időbeli_statisztika'!$D$6:$D$15</c:f>
              <c:numCache>
                <c:formatCode>General</c:formatCode>
                <c:ptCount val="10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</c:numCache>
            </c:numRef>
          </c:cat>
          <c:val>
            <c:numRef>
              <c:f>'2009_2.ábra_időbeli_statisztika'!$E$6:$E$15</c:f>
              <c:numCache>
                <c:formatCode>General</c:formatCode>
                <c:ptCount val="10"/>
                <c:pt idx="0">
                  <c:v>150</c:v>
                </c:pt>
                <c:pt idx="1">
                  <c:v>262</c:v>
                </c:pt>
                <c:pt idx="2">
                  <c:v>103</c:v>
                </c:pt>
                <c:pt idx="3">
                  <c:v>200</c:v>
                </c:pt>
                <c:pt idx="4">
                  <c:v>232</c:v>
                </c:pt>
                <c:pt idx="5">
                  <c:v>306</c:v>
                </c:pt>
                <c:pt idx="6">
                  <c:v>402</c:v>
                </c:pt>
                <c:pt idx="7">
                  <c:v>328</c:v>
                </c:pt>
                <c:pt idx="8">
                  <c:v>398</c:v>
                </c:pt>
                <c:pt idx="9">
                  <c:v>449</c:v>
                </c:pt>
              </c:numCache>
            </c:numRef>
          </c:val>
        </c:ser>
        <c:ser>
          <c:idx val="1"/>
          <c:order val="1"/>
          <c:tx>
            <c:strRef>
              <c:f>'2009_2.ábra_időbeli_statisztika'!$F$5</c:f>
              <c:strCache>
                <c:ptCount val="1"/>
                <c:pt idx="0">
                  <c:v> Első  helyen jelentkező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dLbls>
            <c:showVal val="1"/>
          </c:dLbls>
          <c:cat>
            <c:numRef>
              <c:f>'2009_2.ábra_időbeli_statisztika'!$D$6:$D$15</c:f>
              <c:numCache>
                <c:formatCode>General</c:formatCode>
                <c:ptCount val="10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</c:numCache>
            </c:numRef>
          </c:cat>
          <c:val>
            <c:numRef>
              <c:f>'2009_2.ábra_időbeli_statisztika'!$F$6:$F$15</c:f>
              <c:numCache>
                <c:formatCode>General</c:formatCode>
                <c:ptCount val="10"/>
                <c:pt idx="0">
                  <c:v>68</c:v>
                </c:pt>
                <c:pt idx="1">
                  <c:v>101</c:v>
                </c:pt>
                <c:pt idx="2">
                  <c:v>40</c:v>
                </c:pt>
                <c:pt idx="3">
                  <c:v>93</c:v>
                </c:pt>
                <c:pt idx="4">
                  <c:v>89</c:v>
                </c:pt>
                <c:pt idx="5">
                  <c:v>80</c:v>
                </c:pt>
                <c:pt idx="6">
                  <c:v>123</c:v>
                </c:pt>
                <c:pt idx="7">
                  <c:v>86</c:v>
                </c:pt>
                <c:pt idx="8">
                  <c:v>128</c:v>
                </c:pt>
                <c:pt idx="9">
                  <c:v>126</c:v>
                </c:pt>
              </c:numCache>
            </c:numRef>
          </c:val>
        </c:ser>
        <c:ser>
          <c:idx val="2"/>
          <c:order val="2"/>
          <c:tx>
            <c:strRef>
              <c:f>'2009_2.ábra_időbeli_statisztika'!$I$5</c:f>
              <c:strCache>
                <c:ptCount val="1"/>
                <c:pt idx="0">
                  <c:v> Összes felvett hallg.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'2009_2.ábra_időbeli_statisztika'!$D$6:$D$15</c:f>
              <c:numCache>
                <c:formatCode>General</c:formatCode>
                <c:ptCount val="10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</c:numCache>
            </c:numRef>
          </c:cat>
          <c:val>
            <c:numRef>
              <c:f>'2009_2.ábra_időbeli_statisztika'!$I$6:$I$15</c:f>
              <c:numCache>
                <c:formatCode>General</c:formatCode>
                <c:ptCount val="10"/>
                <c:pt idx="0">
                  <c:v>86</c:v>
                </c:pt>
                <c:pt idx="1">
                  <c:v>88</c:v>
                </c:pt>
                <c:pt idx="2">
                  <c:v>41</c:v>
                </c:pt>
                <c:pt idx="3">
                  <c:v>86</c:v>
                </c:pt>
                <c:pt idx="4">
                  <c:v>107</c:v>
                </c:pt>
                <c:pt idx="5">
                  <c:v>105</c:v>
                </c:pt>
                <c:pt idx="6">
                  <c:v>125</c:v>
                </c:pt>
                <c:pt idx="7">
                  <c:v>86</c:v>
                </c:pt>
                <c:pt idx="8">
                  <c:v>164</c:v>
                </c:pt>
              </c:numCache>
            </c:numRef>
          </c:val>
        </c:ser>
        <c:ser>
          <c:idx val="3"/>
          <c:order val="3"/>
          <c:tx>
            <c:strRef>
              <c:f>'2009_2.ábra_időbeli_statisztika'!$K$5</c:f>
              <c:strCache>
                <c:ptCount val="1"/>
                <c:pt idx="0">
                  <c:v> Állami képzésre felvett h.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'2009_2.ábra_időbeli_statisztika'!$D$6:$D$15</c:f>
              <c:numCache>
                <c:formatCode>General</c:formatCode>
                <c:ptCount val="10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</c:numCache>
            </c:numRef>
          </c:cat>
          <c:val>
            <c:numRef>
              <c:f>'2009_2.ábra_időbeli_statisztika'!$K$6:$K$15</c:f>
              <c:numCache>
                <c:formatCode>General</c:formatCode>
                <c:ptCount val="10"/>
                <c:pt idx="0">
                  <c:v>79</c:v>
                </c:pt>
                <c:pt idx="1">
                  <c:v>82</c:v>
                </c:pt>
                <c:pt idx="2">
                  <c:v>33</c:v>
                </c:pt>
                <c:pt idx="3">
                  <c:v>80</c:v>
                </c:pt>
                <c:pt idx="4">
                  <c:v>79</c:v>
                </c:pt>
                <c:pt idx="5">
                  <c:v>91</c:v>
                </c:pt>
                <c:pt idx="6">
                  <c:v>107</c:v>
                </c:pt>
                <c:pt idx="7">
                  <c:v>78</c:v>
                </c:pt>
                <c:pt idx="8">
                  <c:v>154</c:v>
                </c:pt>
              </c:numCache>
            </c:numRef>
          </c:val>
        </c:ser>
        <c:axId val="86003072"/>
        <c:axId val="86033920"/>
      </c:barChart>
      <c:catAx>
        <c:axId val="86003072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hu-HU"/>
                  <a:t>Év</a:t>
                </a:r>
              </a:p>
            </c:rich>
          </c:tx>
          <c:layout>
            <c:manualLayout>
              <c:xMode val="edge"/>
              <c:yMode val="edge"/>
              <c:x val="0.53309518778846743"/>
              <c:y val="0.904867256637168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hu-HU"/>
          </a:p>
        </c:txPr>
        <c:crossAx val="86033920"/>
        <c:crosses val="autoZero"/>
        <c:auto val="1"/>
        <c:lblAlgn val="ctr"/>
        <c:lblOffset val="100"/>
        <c:tickLblSkip val="1"/>
        <c:tickMarkSkip val="1"/>
      </c:catAx>
      <c:valAx>
        <c:axId val="8603392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hu-HU"/>
                  <a:t>Létszám (fő)</a:t>
                </a:r>
              </a:p>
            </c:rich>
          </c:tx>
          <c:layout>
            <c:manualLayout>
              <c:xMode val="edge"/>
              <c:yMode val="edge"/>
              <c:x val="2.6833631484794413E-2"/>
              <c:y val="0.3296460176991157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hu-HU"/>
          </a:p>
        </c:txPr>
        <c:crossAx val="8600307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6807536724301317"/>
          <c:y val="8.3586167839450984E-2"/>
          <c:w val="0.4331835460222645"/>
          <c:h val="0.18185974720639594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</c:chart>
  <c:spPr>
    <a:solidFill>
      <a:srgbClr val="FFFFFF"/>
    </a:solidFill>
    <a:ln w="25400">
      <a:noFill/>
      <a:prstDash val="solid"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u-HU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DAACB-26B3-45D4-8589-160623D17CDF}" type="datetimeFigureOut">
              <a:rPr lang="hu-HU" smtClean="0"/>
              <a:pPr/>
              <a:t>2010.04.12.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5B454-DAAC-4817-87D0-20D772DF4067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5B454-DAAC-4817-87D0-20D772DF4067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5B454-DAAC-4817-87D0-20D772DF4067}" type="slidenum">
              <a:rPr lang="hu-HU" smtClean="0"/>
              <a:pPr/>
              <a:t>26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ím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22" name="Alcím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F63BCF-1DD0-4FDE-8D98-E3657105CB90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20" name="Élőláb hely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10" name="Dia számának hely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Ellipszis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zis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8BB8A-4170-466B-81C5-5FE9580C8CA1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FD12D-1067-4272-8942-CDE4073255B9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927CAF-F6E0-4418-93E0-A0F0550E61A8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56844E-BE83-4092-9CC6-536457816DC3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0" name="Téglalap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zis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zis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790CD-7823-4831-B89D-487C2665889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0EF07-D52D-4862-BB66-742C69DD825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77822-4A4A-4906-9B5F-62AC97EB2518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D64D4-24CE-40EB-AE8B-81E69ED2F8DE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6" name="Téglalap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A59FF-01DC-4BDA-8FC1-3D3151440822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47940F-3E36-44A3-89CB-DE11281E997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églalap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9" name="Folyamatábra: Feldolgozá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olyamatábra: Feldolgozá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ör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zis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Fánk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Cím hely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Szöveg hely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24" name="Dátum hely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852C211-F79F-4492-B04E-2FEA10340C48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10" name="Élőláb hely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hu-HU"/>
          </a:p>
        </p:txBody>
      </p:sp>
      <p:sp>
        <p:nvSpPr>
          <p:cNvPr id="22" name="Dia számának hely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D07DD5D-16A6-482E-A5C4-C62B4FF0C962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5" name="Téglalap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9" r:id="rId1"/>
    <p:sldLayoutId id="2147484710" r:id="rId2"/>
    <p:sldLayoutId id="2147484711" r:id="rId3"/>
    <p:sldLayoutId id="2147484712" r:id="rId4"/>
    <p:sldLayoutId id="2147484713" r:id="rId5"/>
    <p:sldLayoutId id="2147484714" r:id="rId6"/>
    <p:sldLayoutId id="2147484715" r:id="rId7"/>
    <p:sldLayoutId id="2147484716" r:id="rId8"/>
    <p:sldLayoutId id="2147484717" r:id="rId9"/>
    <p:sldLayoutId id="2147484718" r:id="rId10"/>
    <p:sldLayoutId id="2147484719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munkalap1.xls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Pályázat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A Műszaki Anyagtudományi Kar </a:t>
            </a:r>
          </a:p>
          <a:p>
            <a:r>
              <a:rPr lang="hu-HU" b="1" dirty="0" smtClean="0"/>
              <a:t>dékáni tisztségére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4AB9-EACA-40AE-947F-3713B16CE8B0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</a:t>
            </a:fld>
            <a:endParaRPr lang="hu-HU"/>
          </a:p>
        </p:txBody>
      </p:sp>
      <p:pic>
        <p:nvPicPr>
          <p:cNvPr id="7" name="Kép 6" descr="dd20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6000768"/>
            <a:ext cx="785817" cy="387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10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750099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Finanszírozás, gazdasági helyzet 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A szenátus </a:t>
            </a:r>
            <a:r>
              <a:rPr lang="hu-HU" sz="2300" dirty="0" smtClean="0"/>
              <a:t>által elfogadott egyetemi költségvetésről </a:t>
            </a:r>
            <a:r>
              <a:rPr lang="hu-HU" sz="2300" b="1" dirty="0" smtClean="0"/>
              <a:t>minden évben részletes tájékoztatás </a:t>
            </a:r>
            <a:r>
              <a:rPr lang="hu-HU" sz="2300" dirty="0" smtClean="0"/>
              <a:t>a kari tanács, az intézetek/tanszékek számára, valamint az egyetemi költségvetés módosításában játszott kezdeményező szerep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Intézetekre, Tanszékekre</a:t>
            </a:r>
            <a:r>
              <a:rPr lang="hu-HU" sz="2300" dirty="0" smtClean="0"/>
              <a:t> lebontott részletes költségvetés készítése, annak folyamatos figyelemmel kísérése 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A kari hiány finanszírozása, részletes kari konszolidációs és humánpolitikai intézkedési terv </a:t>
            </a:r>
            <a:r>
              <a:rPr lang="hu-HU" sz="2300" dirty="0" smtClean="0"/>
              <a:t>kidolgozása, melyet a Gazdasági Tanács és a Szenátus is jóváhagyott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11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7286676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Finanszírozás, gazdasági helyzet 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A részletes kari konszolidációs és humánpolitikai intézkedési tervből </a:t>
            </a:r>
            <a:r>
              <a:rPr lang="hu-HU" sz="2300" dirty="0" smtClean="0"/>
              <a:t>adódó kötelezettségek maradéktalan (kivéve 2009) teljesítése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kari hiány (96 millió forint) csökkentése </a:t>
            </a:r>
            <a:r>
              <a:rPr lang="hu-HU" sz="2300" dirty="0" smtClean="0"/>
              <a:t>(jelenleg ~50 millió forint)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A saját bevételek</a:t>
            </a:r>
            <a:r>
              <a:rPr lang="hu-HU" sz="2300" dirty="0" smtClean="0"/>
              <a:t>, valamint </a:t>
            </a:r>
            <a:r>
              <a:rPr lang="hu-HU" sz="2300" b="1" dirty="0" smtClean="0"/>
              <a:t>a hallgatói létszám növelése 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kari oktatók között a PhD fokozattal r</a:t>
            </a:r>
            <a:r>
              <a:rPr lang="hu-HU" sz="2300" dirty="0" smtClean="0"/>
              <a:t>endelkezők arányának növekedése</a:t>
            </a:r>
            <a:endParaRPr lang="hu-HU" sz="23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Jelentkezők száma 2001-2010 között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7940F-3E36-44A3-89CB-DE11281E997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12</a:t>
            </a:fld>
            <a:endParaRPr lang="hu-HU"/>
          </a:p>
        </p:txBody>
      </p:sp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Felvételi eredmények változása 2001-2010 között</a:t>
            </a:r>
            <a:endParaRPr lang="hu-HU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ph type="pic" idx="1"/>
          </p:nvPr>
        </p:nvGraphicFramePr>
        <p:xfrm>
          <a:off x="838200" y="1143000"/>
          <a:ext cx="4419600" cy="351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Országos helyzetkép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Anyagmérnök Nappali Államilag támogatott jelentkezők 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száma 2010</a:t>
            </a:r>
            <a:endParaRPr lang="hu-H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Anyagmérnök Nappali Államilag támogatott jelentkezők száma 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</a:rPr>
              <a:t>2009</a:t>
            </a:r>
            <a:endParaRPr lang="hu-H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EF07-D52D-4862-BB66-742C69DD825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13</a:t>
            </a:fld>
            <a:endParaRPr lang="hu-H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71612"/>
            <a:ext cx="4000528" cy="281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7887" y="1614689"/>
            <a:ext cx="4108913" cy="288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74589"/>
            <a:ext cx="4022725" cy="290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Műszaki anyagtudományi kar helyzete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Legfontosabb megállapítások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844E-BE83-4092-9CC6-536457816DC3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14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sz="3700" dirty="0" smtClean="0"/>
              <a:t>Műszaki Anyagtudományi Kar helyzete</a:t>
            </a:r>
            <a:endParaRPr lang="hu-HU" sz="37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15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692948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Műszaki Anyagtudományi Kar erősségei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 szakmaszeretetet </a:t>
            </a:r>
            <a:r>
              <a:rPr lang="hu-HU" sz="2400" dirty="0" smtClean="0"/>
              <a:t>és a közösségi összetartozást erősítő </a:t>
            </a:r>
            <a:r>
              <a:rPr lang="hu-HU" sz="2400" b="1" dirty="0" smtClean="0"/>
              <a:t>történelmi hagyományok</a:t>
            </a:r>
            <a:endParaRPr lang="hu-H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Elődeink által felhalmozott </a:t>
            </a:r>
            <a:r>
              <a:rPr lang="hu-HU" sz="2400" dirty="0" smtClean="0"/>
              <a:t>sokrétű szakmai tudás és tapasztalat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Önszervezésre képes</a:t>
            </a:r>
            <a:r>
              <a:rPr lang="hu-HU" sz="2400" dirty="0" smtClean="0"/>
              <a:t> és kész </a:t>
            </a:r>
            <a:r>
              <a:rPr lang="hu-HU" sz="2400" b="1" dirty="0" smtClean="0"/>
              <a:t>hallgatói közösségek,</a:t>
            </a:r>
            <a:r>
              <a:rPr lang="hu-HU" sz="2400" dirty="0" smtClean="0"/>
              <a:t> pozitív értékeket hordozó </a:t>
            </a:r>
            <a:r>
              <a:rPr lang="hu-HU" sz="2400" b="1" dirty="0" smtClean="0"/>
              <a:t>diákhagyományok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Nemzetközi szinten </a:t>
            </a:r>
            <a:r>
              <a:rPr lang="hu-HU" sz="2400" dirty="0" smtClean="0"/>
              <a:t>is elismert tudományos teljesítményre, valamint színvonalas mérnöki-műszaki alkotásokra képes </a:t>
            </a:r>
            <a:r>
              <a:rPr lang="hu-HU" sz="2400" b="1" dirty="0" smtClean="0"/>
              <a:t>oktatók-kutatók jelenléte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sz="3700" dirty="0" smtClean="0"/>
              <a:t>Műszaki Anyagtudományi Kar helyzete</a:t>
            </a:r>
            <a:endParaRPr lang="hu-HU" sz="37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16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678661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Műszaki Anyagtudományi Kar erősségei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Rendkívül széles spektrumú </a:t>
            </a:r>
            <a:r>
              <a:rPr lang="hu-HU" sz="2400" dirty="0" smtClean="0"/>
              <a:t>ipari háttér, valamint az ehhez kapcsolódó, kiterjedt </a:t>
            </a:r>
            <a:r>
              <a:rPr lang="hu-HU" sz="2400" b="1" dirty="0" smtClean="0"/>
              <a:t>ipari kapcsolatrendszer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Az </a:t>
            </a:r>
            <a:r>
              <a:rPr lang="hu-HU" sz="2400" b="1" dirty="0" err="1" smtClean="0"/>
              <a:t>anyagmérnökképzés</a:t>
            </a:r>
            <a:r>
              <a:rPr lang="hu-HU" sz="2400" b="1" dirty="0" smtClean="0"/>
              <a:t> </a:t>
            </a:r>
            <a:r>
              <a:rPr lang="hu-HU" sz="2400" dirty="0" smtClean="0"/>
              <a:t>hazai megteremtése területén játszott kezdeményező szerep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Színvonalas tehetséggondozás</a:t>
            </a:r>
            <a:r>
              <a:rPr lang="hu-HU" sz="2400" dirty="0" smtClean="0"/>
              <a:t>, közvetlen oktató-hallgató kapcsolat, országos szinten is igen eredményes </a:t>
            </a:r>
            <a:r>
              <a:rPr lang="hu-HU" sz="2400" b="1" dirty="0" smtClean="0"/>
              <a:t>tudományos diákköri munka</a:t>
            </a:r>
            <a:r>
              <a:rPr lang="hu-HU" sz="2400" dirty="0" smtClean="0"/>
              <a:t>, valamint doktori képzés.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sz="3700" dirty="0" smtClean="0"/>
              <a:t>Műszaki Anyagtudományi Kar helyzete</a:t>
            </a:r>
            <a:endParaRPr lang="hu-HU" sz="37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17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7143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Műszaki Anyagtudományi Kar gyengeségei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természettudományi, és </a:t>
            </a:r>
            <a:r>
              <a:rPr lang="hu-HU" sz="2400" b="1" dirty="0" smtClean="0"/>
              <a:t>műszaki felsőoktatás nem kellő társadalmi </a:t>
            </a:r>
            <a:r>
              <a:rPr lang="hu-HU" sz="2400" dirty="0" smtClean="0"/>
              <a:t>megbecsültsége</a:t>
            </a:r>
            <a:endParaRPr lang="hu-H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továbbtanulni szándékozó fiatalok </a:t>
            </a:r>
            <a:r>
              <a:rPr lang="hu-HU" sz="2400" b="1" dirty="0" smtClean="0"/>
              <a:t>előtt a mérnöki hivatás</a:t>
            </a:r>
            <a:r>
              <a:rPr lang="hu-HU" sz="2400" dirty="0" smtClean="0"/>
              <a:t>, és az ipari karrier kevéssé vonzó </a:t>
            </a:r>
            <a:r>
              <a:rPr lang="hu-HU" sz="2400" dirty="0" smtClean="0"/>
              <a:t>volta</a:t>
            </a:r>
            <a:endParaRPr lang="hu-H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Az </a:t>
            </a:r>
            <a:r>
              <a:rPr lang="hu-HU" sz="2400" b="1" dirty="0" smtClean="0"/>
              <a:t>Észak-magyarországi Régió gazdasági és társadalmi nehézségei</a:t>
            </a:r>
            <a:r>
              <a:rPr lang="hu-HU" sz="2400" dirty="0" smtClean="0"/>
              <a:t>, és az ebből adódó alacsony munkaerő megtartó </a:t>
            </a:r>
            <a:r>
              <a:rPr lang="hu-HU" sz="2400" dirty="0" smtClean="0"/>
              <a:t>képessége</a:t>
            </a:r>
            <a:endParaRPr lang="hu-H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Az </a:t>
            </a:r>
            <a:r>
              <a:rPr lang="hu-HU" sz="2400" b="1" dirty="0" smtClean="0"/>
              <a:t>anyagmérnöki szakma </a:t>
            </a:r>
            <a:r>
              <a:rPr lang="hu-HU" sz="2400" dirty="0" smtClean="0"/>
              <a:t>nem kellő ismertsége, valamint a még mindig </a:t>
            </a:r>
            <a:r>
              <a:rPr lang="hu-HU" sz="2400" b="1" dirty="0" smtClean="0"/>
              <a:t>nem elégséges mértékű </a:t>
            </a:r>
            <a:r>
              <a:rPr lang="hu-HU" sz="2400" dirty="0" smtClean="0"/>
              <a:t>ipari </a:t>
            </a:r>
            <a:r>
              <a:rPr lang="hu-HU" sz="2400" dirty="0" smtClean="0"/>
              <a:t>elfogadottsága</a:t>
            </a:r>
            <a:endParaRPr lang="hu-H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Demográfiai helyzet változása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7940F-3E36-44A3-89CB-DE11281E997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18</a:t>
            </a:fld>
            <a:endParaRPr lang="hu-HU"/>
          </a:p>
        </p:txBody>
      </p:sp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tx2">
                    <a:lumMod val="75000"/>
                  </a:schemeClr>
                </a:solidFill>
              </a:rPr>
              <a:t>18 éves korosztály létszáma 2005-2016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6627" name="Tartalom helye 3"/>
          <p:cNvGraphicFramePr>
            <a:graphicFrameLocks/>
          </p:cNvGraphicFramePr>
          <p:nvPr>
            <p:ph type="pic" idx="1"/>
          </p:nvPr>
        </p:nvGraphicFramePr>
        <p:xfrm>
          <a:off x="838200" y="1748776"/>
          <a:ext cx="4419600" cy="2303172"/>
        </p:xfrm>
        <a:graphic>
          <a:graphicData uri="http://schemas.openxmlformats.org/presentationml/2006/ole">
            <p:oleObj spid="_x0000_s26627" name="Worksheet" r:id="rId3" imgW="8115416" imgH="422917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Jelentkezés a felsőoktatásba…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7940F-3E36-44A3-89CB-DE11281E997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19</a:t>
            </a:fld>
            <a:endParaRPr lang="hu-HU"/>
          </a:p>
        </p:txBody>
      </p:sp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tx2">
                    <a:lumMod val="75000"/>
                  </a:schemeClr>
                </a:solidFill>
              </a:rPr>
              <a:t>Az észak-magyarországi régió helyzete 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514" r="651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Eredmények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2006-2010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844E-BE83-4092-9CC6-536457816DC3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sz="3700" dirty="0" smtClean="0"/>
              <a:t>Műszaki Anyagtudományi Kar helyzete</a:t>
            </a:r>
            <a:endParaRPr lang="hu-HU" sz="37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20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7143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Műszaki Anyagtudományi Kar lehetőségei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Az </a:t>
            </a:r>
            <a:r>
              <a:rPr lang="hu-HU" sz="2400" b="1" dirty="0" smtClean="0"/>
              <a:t>országban elsőként alapított és bevezetett </a:t>
            </a:r>
            <a:r>
              <a:rPr lang="hu-HU" sz="2400" b="1" dirty="0" err="1" smtClean="0"/>
              <a:t>anyagmérnökképzés</a:t>
            </a:r>
            <a:r>
              <a:rPr lang="hu-HU" sz="2400" b="1" dirty="0" smtClean="0"/>
              <a:t> </a:t>
            </a:r>
            <a:r>
              <a:rPr lang="hu-HU" sz="2400" dirty="0" smtClean="0"/>
              <a:t>további megerősítése, a képzés társadalmi-gazdasági elfogadottságának további növelése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képzési struktúra </a:t>
            </a:r>
            <a:r>
              <a:rPr lang="hu-HU" sz="2400" dirty="0" smtClean="0"/>
              <a:t>(doktori-, mester-, alapképzés, felsőfokú szakképzés) </a:t>
            </a:r>
            <a:r>
              <a:rPr lang="hu-HU" sz="2400" b="1" dirty="0" smtClean="0"/>
              <a:t>kiegyensúlyozott fejlesztése</a:t>
            </a:r>
            <a:r>
              <a:rPr lang="hu-HU" sz="2400" dirty="0" smtClean="0"/>
              <a:t>, különösen a felsőfokú szakképzés, a mesterképzés, valamint a továbbképzés lehetőségeinek jobb kihasználása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régió jelentősebb középfokú oktatási intézményeivel </a:t>
            </a:r>
            <a:r>
              <a:rPr lang="hu-HU" sz="2400" dirty="0" smtClean="0"/>
              <a:t>megvalósítandó – a kölcsönös érdekeken alapuló – hosszú távú együttműködés kereteinek a kialakítása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sz="3700" dirty="0" smtClean="0"/>
              <a:t>Műszaki Anyagtudományi Kar helyzete</a:t>
            </a:r>
            <a:endParaRPr lang="hu-HU" sz="37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21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7143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Műszaki Anyagtudományi Kar lehetőségei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</a:t>
            </a:r>
            <a:r>
              <a:rPr lang="hu-HU" sz="2400" dirty="0" smtClean="0"/>
              <a:t> </a:t>
            </a:r>
            <a:r>
              <a:rPr lang="hu-HU" sz="2400" b="1" dirty="0" smtClean="0"/>
              <a:t>felvételi előkészítő tevékenységet</a:t>
            </a:r>
            <a:r>
              <a:rPr lang="hu-HU" sz="2400" dirty="0" smtClean="0"/>
              <a:t>, a mérnöki hivatás népszerűsítését ki kell terjeszteni az </a:t>
            </a:r>
            <a:r>
              <a:rPr lang="hu-HU" sz="2400" b="1" dirty="0" smtClean="0"/>
              <a:t>alapfokú oktatási intézményekre </a:t>
            </a:r>
            <a:r>
              <a:rPr lang="hu-HU" sz="2400" dirty="0" smtClean="0"/>
              <a:t>is, bátrabban kell élni a nem tradicionális megoldások alkalmazásával (</a:t>
            </a:r>
            <a:r>
              <a:rPr lang="hu-HU" sz="2400" b="1" dirty="0" smtClean="0"/>
              <a:t>verseny, pályázat</a:t>
            </a:r>
            <a:r>
              <a:rPr lang="hu-HU" sz="2400" dirty="0" smtClean="0"/>
              <a:t>)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Jobban ki kell használni a fiatalokhoz közelebb </a:t>
            </a:r>
            <a:r>
              <a:rPr lang="hu-HU" sz="2400" dirty="0" smtClean="0"/>
              <a:t>álló kommunikációs lehetőségeket (internet, kiadványok, média)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 jelentősebb ipari vállalatokkal </a:t>
            </a:r>
            <a:r>
              <a:rPr lang="hu-HU" sz="2400" dirty="0" smtClean="0"/>
              <a:t>és szakmai szervezetekkel való eredményes kooperáció megvalósítása.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 nemzetközi kapcsolatokban </a:t>
            </a:r>
            <a:r>
              <a:rPr lang="hu-HU" sz="2400" dirty="0" smtClean="0"/>
              <a:t>rejlő lehetőségek kiaknázása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Kommunikációs lehetőségek…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7940F-3E36-44A3-89CB-DE11281E997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22</a:t>
            </a:fld>
            <a:endParaRPr lang="hu-HU"/>
          </a:p>
        </p:txBody>
      </p:sp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 Lapok, </a:t>
            </a:r>
            <a:r>
              <a:rPr lang="hu-H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Ökorello</a:t>
            </a:r>
            <a:r>
              <a:rPr lang="hu-H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Magazin), valamint hallgatott rádiókra (Rádió Gold, Pláza Rádió), és a felvételizők által látogatott médiafelületekre (</a:t>
            </a:r>
            <a:r>
              <a:rPr lang="hu-H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Felvi.hu</a:t>
            </a:r>
            <a:r>
              <a:rPr lang="hu-H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rendezvényekre (</a:t>
            </a:r>
            <a:r>
              <a:rPr lang="hu-H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</a:t>
            </a:r>
            <a:r>
              <a:rPr lang="hu-H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Kiállítás, Pályaválasztási Kiállítások</a:t>
            </a:r>
            <a:endParaRPr lang="hu-H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MAK_2009"/>
          <p:cNvPicPr preferRelativeResize="0">
            <a:picLocks noGrp="1" noChangeArrowheads="1"/>
          </p:cNvPicPr>
          <p:nvPr>
            <p:ph type="pic" idx="1"/>
          </p:nvPr>
        </p:nvPicPr>
        <p:blipFill>
          <a:blip r:embed="rId2" cstate="print"/>
          <a:srcRect t="14190" b="1419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sz="3700" dirty="0" smtClean="0"/>
              <a:t>Műszaki Anyagtudományi Kar helyzete</a:t>
            </a:r>
            <a:endParaRPr lang="hu-HU" sz="37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23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7143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Műszaki Anyagtudományi Kart </a:t>
            </a:r>
            <a:r>
              <a:rPr lang="hu-HU" sz="26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fenyegtő</a:t>
            </a:r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veszélyek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felsőoktatás alulfinanszírozottsága</a:t>
            </a:r>
            <a:r>
              <a:rPr lang="hu-HU" sz="2400" dirty="0" smtClean="0"/>
              <a:t>, valamint a finanszírozás </a:t>
            </a:r>
            <a:r>
              <a:rPr lang="hu-HU" sz="2400" b="1" dirty="0" smtClean="0"/>
              <a:t>kizárólag hallgatói létszám alapján </a:t>
            </a:r>
            <a:r>
              <a:rPr lang="hu-HU" sz="2400" dirty="0" smtClean="0"/>
              <a:t>történő megvalósítása, illetve a minőségi paraméterek figyelmen kívül </a:t>
            </a:r>
            <a:r>
              <a:rPr lang="hu-HU" sz="2400" dirty="0" smtClean="0"/>
              <a:t>hagyása</a:t>
            </a:r>
            <a:endParaRPr lang="hu-H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nem megfelelő hallgatói jelentkezési arány</a:t>
            </a:r>
            <a:r>
              <a:rPr lang="hu-HU" sz="2400" dirty="0" smtClean="0"/>
              <a:t>, s a felvett hallgatók gyenge </a:t>
            </a:r>
            <a:r>
              <a:rPr lang="hu-HU" sz="2400" dirty="0" smtClean="0"/>
              <a:t>előképzettsége</a:t>
            </a:r>
            <a:endParaRPr lang="hu-H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Az </a:t>
            </a:r>
            <a:r>
              <a:rPr lang="hu-HU" sz="2400" b="1" dirty="0" smtClean="0"/>
              <a:t>iparvállalatok humánpolitikával foglalkozó </a:t>
            </a:r>
            <a:r>
              <a:rPr lang="hu-HU" sz="2400" dirty="0" smtClean="0"/>
              <a:t>szakemberei előtt a karunkon végzett </a:t>
            </a:r>
            <a:r>
              <a:rPr lang="hu-HU" sz="2400" b="1" dirty="0" smtClean="0"/>
              <a:t>mérnökök szakképesítésének nem kellő</a:t>
            </a:r>
            <a:r>
              <a:rPr lang="hu-HU" sz="2400" dirty="0" smtClean="0"/>
              <a:t> </a:t>
            </a:r>
            <a:r>
              <a:rPr lang="hu-HU" sz="2400" dirty="0" smtClean="0"/>
              <a:t>ismerete</a:t>
            </a:r>
            <a:endParaRPr lang="hu-H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K+F piacon a tanszékek versenytársként való megjelenése</a:t>
            </a:r>
            <a:r>
              <a:rPr lang="hu-HU" sz="2400" dirty="0" smtClean="0"/>
              <a:t> – időnként a szakmai kompetencia rovására is – a partneri szerep helyett</a:t>
            </a:r>
            <a:r>
              <a:rPr lang="hu-HU" sz="2400" dirty="0" smtClean="0"/>
              <a:t>.</a:t>
            </a:r>
            <a:endParaRPr lang="hu-H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Vezetői program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Legfontosabb feladatok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844E-BE83-4092-9CC6-536457816DC3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24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dirty="0" smtClean="0"/>
              <a:t>Vezetői program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25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214422"/>
            <a:ext cx="7143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következő időszak kiemelt feladatai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Az </a:t>
            </a:r>
            <a:r>
              <a:rPr lang="hu-HU" sz="2400" b="1" dirty="0" smtClean="0"/>
              <a:t>iparvállalatokkal közösen kialakított</a:t>
            </a:r>
            <a:r>
              <a:rPr lang="hu-HU" sz="2400" dirty="0" smtClean="0"/>
              <a:t>, és működtetett intézeti kihelyezett tanszékek rendszerét tovább kell szélesíteni, meg kell vizsgálni annak lehetőségét, hogy a </a:t>
            </a:r>
            <a:r>
              <a:rPr lang="hu-HU" sz="2400" b="1" dirty="0" smtClean="0"/>
              <a:t>Metallurgiai és </a:t>
            </a:r>
            <a:r>
              <a:rPr lang="hu-HU" sz="2400" b="1" dirty="0" err="1" smtClean="0"/>
              <a:t>Öntészeti</a:t>
            </a:r>
            <a:r>
              <a:rPr lang="hu-HU" sz="2400" b="1" dirty="0" smtClean="0"/>
              <a:t> Tanszék</a:t>
            </a:r>
            <a:r>
              <a:rPr lang="hu-HU" sz="2400" dirty="0" smtClean="0"/>
              <a:t>, </a:t>
            </a:r>
            <a:r>
              <a:rPr lang="hu-HU" sz="2400" b="1" dirty="0" smtClean="0"/>
              <a:t>Kerámia- és Szilikátmérnöki Tanszék</a:t>
            </a:r>
            <a:r>
              <a:rPr lang="hu-HU" sz="2400" dirty="0" smtClean="0"/>
              <a:t>, valamint a </a:t>
            </a:r>
            <a:r>
              <a:rPr lang="hu-HU" sz="2400" b="1" dirty="0" err="1" smtClean="0"/>
              <a:t>Polimermérnöki</a:t>
            </a:r>
            <a:r>
              <a:rPr lang="hu-HU" sz="2400" b="1" dirty="0" smtClean="0"/>
              <a:t> Tanszék </a:t>
            </a:r>
            <a:r>
              <a:rPr lang="hu-HU" sz="2400" dirty="0" smtClean="0"/>
              <a:t>milyen feltételekkel és ütemezéssel alakulhat át intézetté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Műszaki Anyagtudományi Karon művelt </a:t>
            </a:r>
            <a:r>
              <a:rPr lang="hu-HU" sz="2400" b="1" dirty="0" smtClean="0"/>
              <a:t>szakterületek kiegyensúlyozott fejlesztése</a:t>
            </a:r>
            <a:r>
              <a:rPr lang="hu-HU" sz="2400" dirty="0" smtClean="0"/>
              <a:t>, a stratégiai fejlesztési irányok közös kijelölése és a szükséges személyi, infrastrukturális feltételek megteremtése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dirty="0" smtClean="0"/>
              <a:t>Vezetői program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26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071546"/>
            <a:ext cx="7143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következő időszak kiemelt feladatai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</a:t>
            </a:r>
            <a:r>
              <a:rPr lang="hu-HU" sz="2400" dirty="0" smtClean="0"/>
              <a:t> </a:t>
            </a:r>
            <a:r>
              <a:rPr lang="hu-HU" sz="2400" b="1" dirty="0" smtClean="0"/>
              <a:t>kétciklusú képzési rendszerre történő átállás tapasztalatainak</a:t>
            </a:r>
            <a:r>
              <a:rPr lang="hu-HU" sz="2400" dirty="0" smtClean="0"/>
              <a:t> megvitatása, a szükséges következtetések levonása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Az</a:t>
            </a:r>
            <a:r>
              <a:rPr lang="hu-HU" sz="2400" dirty="0" smtClean="0"/>
              <a:t> </a:t>
            </a:r>
            <a:r>
              <a:rPr lang="hu-HU" sz="2400" b="1" dirty="0" smtClean="0"/>
              <a:t>energetikai mérnökasszisztens </a:t>
            </a:r>
            <a:r>
              <a:rPr lang="hu-HU" sz="2400" dirty="0" smtClean="0"/>
              <a:t>felsőfokú szakképzés stabilizálása, valamint az </a:t>
            </a:r>
            <a:r>
              <a:rPr lang="hu-HU" sz="2400" b="1" dirty="0" smtClean="0"/>
              <a:t>anyagtechnológiai mérnökasszisztens</a:t>
            </a:r>
            <a:r>
              <a:rPr lang="hu-HU" sz="2400" dirty="0" smtClean="0"/>
              <a:t>, és a </a:t>
            </a:r>
            <a:r>
              <a:rPr lang="hu-HU" sz="2400" b="1" dirty="0" smtClean="0"/>
              <a:t>fémtechnológiai mérnökasszisztens </a:t>
            </a:r>
            <a:r>
              <a:rPr lang="hu-HU" sz="2400" dirty="0" smtClean="0"/>
              <a:t>szakok felfuttatása, illetve a </a:t>
            </a:r>
            <a:r>
              <a:rPr lang="hu-HU" sz="2400" b="1" dirty="0" smtClean="0"/>
              <a:t>mérnöktanár (anyagmérnök) </a:t>
            </a:r>
            <a:r>
              <a:rPr lang="hu-HU" sz="2400" dirty="0" smtClean="0"/>
              <a:t>mesterszak indítása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 képzési profil bővítési lehetőségeinek </a:t>
            </a:r>
            <a:r>
              <a:rPr lang="hu-HU" sz="2400" dirty="0" smtClean="0"/>
              <a:t>ismételt </a:t>
            </a:r>
            <a:r>
              <a:rPr lang="hu-HU" sz="2400" dirty="0" smtClean="0"/>
              <a:t>áttekintése (fémipari mérnök…) </a:t>
            </a:r>
            <a:endParaRPr lang="hu-H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dirty="0" smtClean="0"/>
              <a:t>Vezetői program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27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071546"/>
            <a:ext cx="71438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következő időszak kiemelt feladatai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err="1" smtClean="0"/>
              <a:t>biomérnök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BSc</a:t>
            </a:r>
            <a:r>
              <a:rPr lang="hu-HU" sz="2400" b="1" dirty="0" smtClean="0"/>
              <a:t>, </a:t>
            </a:r>
            <a:r>
              <a:rPr lang="hu-HU" sz="2400" b="1" dirty="0" err="1" smtClean="0"/>
              <a:t>MSc</a:t>
            </a:r>
            <a:r>
              <a:rPr lang="hu-HU" sz="2400" b="1" dirty="0" smtClean="0"/>
              <a:t> szakok</a:t>
            </a:r>
            <a:r>
              <a:rPr lang="hu-HU" sz="2400" dirty="0" smtClean="0"/>
              <a:t>, illetve az </a:t>
            </a:r>
            <a:r>
              <a:rPr lang="hu-HU" sz="2400" b="1" dirty="0" smtClean="0"/>
              <a:t>anyagtudomány mesterszak </a:t>
            </a:r>
            <a:r>
              <a:rPr lang="hu-HU" sz="2400" dirty="0" smtClean="0"/>
              <a:t>akkreditációs lehetőségeinek elemzése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nanotechnológiai szakirány, valamint a </a:t>
            </a:r>
            <a:r>
              <a:rPr lang="hu-HU" sz="2400" b="1" dirty="0" smtClean="0"/>
              <a:t>keresztféléves mesterképzés</a:t>
            </a:r>
            <a:r>
              <a:rPr lang="hu-HU" sz="2400" dirty="0" smtClean="0"/>
              <a:t>, a </a:t>
            </a:r>
            <a:r>
              <a:rPr lang="hu-HU" sz="2400" b="1" dirty="0" smtClean="0"/>
              <a:t>levelező </a:t>
            </a:r>
            <a:r>
              <a:rPr lang="hu-HU" sz="2400" b="1" dirty="0" err="1" smtClean="0"/>
              <a:t>BSc</a:t>
            </a:r>
            <a:r>
              <a:rPr lang="hu-HU" sz="2400" b="1" dirty="0" smtClean="0"/>
              <a:t> és </a:t>
            </a:r>
            <a:r>
              <a:rPr lang="hu-HU" sz="2400" b="1" dirty="0" err="1" smtClean="0"/>
              <a:t>MSc</a:t>
            </a:r>
            <a:r>
              <a:rPr lang="hu-HU" sz="2400" b="1" dirty="0" smtClean="0"/>
              <a:t> képzések gazdaságosságának vizsgálata,</a:t>
            </a:r>
            <a:r>
              <a:rPr lang="hu-HU" sz="2400" dirty="0" smtClean="0"/>
              <a:t> javaslat a képzések fenntarthatóságára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költségtérítéses képzési formák </a:t>
            </a:r>
            <a:r>
              <a:rPr lang="hu-HU" sz="2400" dirty="0" smtClean="0"/>
              <a:t>bővítése, a szakmérnöki szakok (hőkezelő, ipari kemencék, </a:t>
            </a:r>
            <a:r>
              <a:rPr lang="hu-HU" sz="2400" dirty="0" err="1" smtClean="0"/>
              <a:t>polimertechnikai</a:t>
            </a:r>
            <a:r>
              <a:rPr lang="hu-HU" sz="2400" dirty="0" smtClean="0"/>
              <a:t>, kerámiaipari, üvegipari) alapítása és meghirdetése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műszaki környezetvédelmi szakmérnöki szakirányú továbbképzési </a:t>
            </a:r>
            <a:r>
              <a:rPr lang="hu-HU" sz="2400" dirty="0" smtClean="0"/>
              <a:t>szak indítása, felfuttatása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dirty="0" smtClean="0"/>
              <a:t>Vezetői program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28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071546"/>
            <a:ext cx="7143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következő időszak kiemelt feladatai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Felkészülés az </a:t>
            </a:r>
            <a:r>
              <a:rPr lang="hu-HU" sz="2400" b="1" dirty="0" err="1" smtClean="0"/>
              <a:t>MSc-</a:t>
            </a:r>
            <a:r>
              <a:rPr lang="hu-HU" sz="2400" b="1" dirty="0" smtClean="0"/>
              <a:t> és PhD-képzés </a:t>
            </a:r>
            <a:r>
              <a:rPr lang="hu-HU" sz="2400" dirty="0" smtClean="0"/>
              <a:t>területén idegen nyelven való oktatási programok meghirdetésére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A doktori képzés segítése</a:t>
            </a:r>
            <a:r>
              <a:rPr lang="hu-HU" sz="2400" dirty="0" smtClean="0"/>
              <a:t>, a doktori iskola működésének támogatása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PhD tudományos fokozat</a:t>
            </a:r>
            <a:r>
              <a:rPr lang="hu-HU" sz="2400" dirty="0" smtClean="0"/>
              <a:t>, illetve az </a:t>
            </a:r>
            <a:r>
              <a:rPr lang="hu-HU" sz="2400" b="1" dirty="0" smtClean="0"/>
              <a:t>MTA doktora </a:t>
            </a:r>
            <a:r>
              <a:rPr lang="hu-HU" sz="2400" dirty="0" smtClean="0"/>
              <a:t>tudományos cím megszerzésének ösztönzése és támogatása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dirty="0" smtClean="0"/>
              <a:t>A </a:t>
            </a:r>
            <a:r>
              <a:rPr lang="hu-HU" sz="2400" b="1" dirty="0" smtClean="0"/>
              <a:t>nemzetközi oktatás területén az együttműködés feltételeinek javítása</a:t>
            </a:r>
            <a:r>
              <a:rPr lang="hu-HU" sz="2400" dirty="0" smtClean="0"/>
              <a:t>, a </a:t>
            </a:r>
            <a:r>
              <a:rPr lang="hu-HU" sz="2400" b="1" dirty="0" smtClean="0"/>
              <a:t>hallgatók külföldi részképzését segítő programok </a:t>
            </a:r>
            <a:r>
              <a:rPr lang="hu-HU" sz="2400" dirty="0" smtClean="0"/>
              <a:t>és pályázatok támogatása, valamint külföldi hallgatók fogadására való felkészülés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dirty="0" smtClean="0"/>
              <a:t>Vezetői program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29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071546"/>
            <a:ext cx="757242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következő időszak kiemelt feladatai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Az oktatást és a kutatást segítő </a:t>
            </a:r>
            <a:r>
              <a:rPr lang="hu-HU" sz="2300" b="1" dirty="0" smtClean="0"/>
              <a:t>Társadalmi Infrastruktúra Operatív Program (</a:t>
            </a:r>
            <a:r>
              <a:rPr lang="hu-HU" sz="2300" dirty="0" smtClean="0"/>
              <a:t>TIOP) keretében tervezett felújítás és beruházás megvalósítása, az önrész szakképzési hozzájárulások segítségével történő előteremtése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Társadalmi Megújulás Operatív Program </a:t>
            </a:r>
            <a:r>
              <a:rPr lang="hu-HU" sz="2300" dirty="0" smtClean="0"/>
              <a:t>(TÁMOP) keretében „A felsőoktatás minőségének javítása kiválósági központok fejlesztésére alapozva </a:t>
            </a:r>
            <a:r>
              <a:rPr lang="hu-HU" sz="2300" b="1" dirty="0" smtClean="0"/>
              <a:t>Észak-Magyarország stratégiai kutatási területein</a:t>
            </a:r>
            <a:r>
              <a:rPr lang="hu-HU" sz="2300" dirty="0" smtClean="0"/>
              <a:t>” projekt megvalósításában  való hatékony és igényes részvétel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Társadalmi Megújulás Operatív Program (TÁMOP) </a:t>
            </a:r>
            <a:r>
              <a:rPr lang="hu-HU" sz="2300" b="1" dirty="0" smtClean="0"/>
              <a:t>tananyagfejlesztéssel, digitális tananyagfejlesztéssel </a:t>
            </a:r>
            <a:r>
              <a:rPr lang="hu-HU" sz="2300" dirty="0" smtClean="0"/>
              <a:t>foglakozó</a:t>
            </a:r>
            <a:r>
              <a:rPr lang="hu-HU" sz="2300" b="1" dirty="0" smtClean="0"/>
              <a:t> </a:t>
            </a:r>
            <a:r>
              <a:rPr lang="hu-HU" sz="2300" dirty="0" smtClean="0"/>
              <a:t>nyertes projektjeinek színvonalas megvalósítása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feladat sokkal nehezebbnek bizonyult, mint …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7940F-3E36-44A3-89CB-DE11281E9977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3</a:t>
            </a:fld>
            <a:endParaRPr lang="hu-HU"/>
          </a:p>
        </p:txBody>
      </p:sp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hu-HU" sz="900" dirty="0" smtClean="0">
                <a:solidFill>
                  <a:schemeClr val="tx2">
                    <a:lumMod val="75000"/>
                  </a:schemeClr>
                </a:solidFill>
              </a:rPr>
              <a:t>A Műszaki Anyagtudományi Kar az elmúlt években – összhangban a felsőoktatás más intézményeivel – </a:t>
            </a:r>
            <a:r>
              <a:rPr lang="hu-HU" sz="900" b="1" dirty="0" smtClean="0">
                <a:solidFill>
                  <a:schemeClr val="tx2">
                    <a:lumMod val="75000"/>
                  </a:schemeClr>
                </a:solidFill>
              </a:rPr>
              <a:t>igen bonyolult, sokszor előre kiszámíthatatlan körülmények </a:t>
            </a:r>
            <a:r>
              <a:rPr lang="hu-HU" sz="900" dirty="0" smtClean="0">
                <a:solidFill>
                  <a:schemeClr val="tx2">
                    <a:lumMod val="75000"/>
                  </a:schemeClr>
                </a:solidFill>
              </a:rPr>
              <a:t>között tevékenykedett (</a:t>
            </a:r>
            <a:r>
              <a:rPr lang="hu-HU" sz="900" b="1" dirty="0" smtClean="0">
                <a:solidFill>
                  <a:schemeClr val="tx2">
                    <a:lumMod val="75000"/>
                  </a:schemeClr>
                </a:solidFill>
              </a:rPr>
              <a:t>gazdasági nehézségek, időnként pedig a jogszabályi bizonytalanságok, jogszabályi túlhatározottság</a:t>
            </a:r>
            <a:r>
              <a:rPr lang="hu-HU" sz="900" dirty="0" smtClean="0">
                <a:solidFill>
                  <a:schemeClr val="tx2">
                    <a:lumMod val="75000"/>
                  </a:schemeClr>
                </a:solidFill>
              </a:rPr>
              <a:t>…)</a:t>
            </a:r>
          </a:p>
        </p:txBody>
      </p:sp>
      <p:pic>
        <p:nvPicPr>
          <p:cNvPr id="7" name="Kép helye 6" descr="DSC_1040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234" r="8234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Autofit/>
          </a:bodyPr>
          <a:lstStyle/>
          <a:p>
            <a:r>
              <a:rPr lang="hu-HU" dirty="0" smtClean="0"/>
              <a:t>Vezetői program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30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071546"/>
            <a:ext cx="757242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következő időszak kiemelt feladatai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karon található műhelyek tevékenységének </a:t>
            </a:r>
            <a:r>
              <a:rPr lang="hu-HU" sz="2300" dirty="0" smtClean="0"/>
              <a:t>elemzése és működésük hatékonyabbá tétele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kar gazdasági stabilitásának megőrzése</a:t>
            </a:r>
            <a:r>
              <a:rPr lang="hu-HU" sz="2300" dirty="0" smtClean="0"/>
              <a:t>, egyensúlyának további javítása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Verő József Műszaki Anyagtudományi Szakkönyvtár működésének </a:t>
            </a:r>
            <a:r>
              <a:rPr lang="hu-HU" sz="2300" dirty="0" smtClean="0"/>
              <a:t>elősegítése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különböző alapítványok </a:t>
            </a:r>
            <a:r>
              <a:rPr lang="hu-HU" sz="2300" dirty="0" smtClean="0"/>
              <a:t>(</a:t>
            </a:r>
            <a:r>
              <a:rPr lang="hu-HU" sz="2300" dirty="0" err="1" smtClean="0"/>
              <a:t>Kerpely</a:t>
            </a:r>
            <a:r>
              <a:rPr lang="hu-HU" sz="2300" dirty="0" smtClean="0"/>
              <a:t> Antal, HUNGALU) fokozottabb bevonása a kar munkájába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dirty="0" smtClean="0"/>
              <a:t>A </a:t>
            </a:r>
            <a:r>
              <a:rPr lang="hu-HU" sz="2300" b="1" dirty="0" smtClean="0"/>
              <a:t>Műszaki Anyagtudományi Karon végzett mérnökökkel </a:t>
            </a:r>
            <a:r>
              <a:rPr lang="hu-HU" sz="2300" dirty="0" smtClean="0"/>
              <a:t>– tanítványainkkal – a szervezett kapcsolattartás kereteinek kialakítása, s tevékenységük bekapcsolása a kar életébe.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71736" y="2571744"/>
            <a:ext cx="6400800" cy="2286000"/>
          </a:xfrm>
        </p:spPr>
        <p:txBody>
          <a:bodyPr/>
          <a:lstStyle/>
          <a:p>
            <a:r>
              <a:rPr lang="hu-HU" dirty="0" smtClean="0"/>
              <a:t>Köszönöm a figyelmet!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844E-BE83-4092-9CC6-536457816DC3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31</a:t>
            </a:fld>
            <a:endParaRPr lang="hu-HU"/>
          </a:p>
        </p:txBody>
      </p:sp>
      <p:pic>
        <p:nvPicPr>
          <p:cNvPr id="8" name="Kép 7" descr="Szalamande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952878"/>
            <a:ext cx="3500462" cy="2333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54675-502D-430D-B6CF-C63BF4BF1DD3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4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643050"/>
            <a:ext cx="764386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/>
            <a:r>
              <a:rPr lang="hu-HU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Oktatás, oktatásszervezés, a képzési profil bővítése </a:t>
            </a:r>
            <a:endParaRPr lang="hu-HU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 smtClean="0"/>
              <a:t>A</a:t>
            </a:r>
            <a:r>
              <a:rPr lang="hu-HU" sz="2400" dirty="0" smtClean="0"/>
              <a:t> Műszaki Anyagtudományi Kar </a:t>
            </a:r>
            <a:r>
              <a:rPr lang="hu-HU" sz="2400" b="1" dirty="0" smtClean="0"/>
              <a:t>eredményes akkreditációs </a:t>
            </a:r>
            <a:r>
              <a:rPr lang="hu-HU" sz="2400" dirty="0" smtClean="0"/>
              <a:t>felülvizsgálata, </a:t>
            </a:r>
            <a:r>
              <a:rPr lang="hu-HU" sz="2400" b="1" dirty="0" smtClean="0"/>
              <a:t>2014</a:t>
            </a: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 smtClean="0"/>
              <a:t>Energetikai </a:t>
            </a:r>
            <a:r>
              <a:rPr lang="hu-HU" sz="2400" b="1" dirty="0"/>
              <a:t>mérnökasszisztens felsőfokú </a:t>
            </a:r>
            <a:r>
              <a:rPr lang="hu-HU" sz="2400" b="1" dirty="0" smtClean="0"/>
              <a:t>szakképzés</a:t>
            </a:r>
            <a:r>
              <a:rPr lang="hu-HU" sz="2400" dirty="0" smtClean="0"/>
              <a:t> (</a:t>
            </a:r>
            <a:r>
              <a:rPr lang="hu-HU" sz="2400" dirty="0" err="1" smtClean="0"/>
              <a:t>FSz</a:t>
            </a:r>
            <a:r>
              <a:rPr lang="hu-HU" sz="2400" dirty="0"/>
              <a:t>) Országos Képzési Jegyzékbe történő felvétele, a képzés sikeres megkezdése</a:t>
            </a: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/>
              <a:t>Anyagtechnológiai mérnökasszisztens</a:t>
            </a:r>
            <a:r>
              <a:rPr lang="hu-HU" sz="2400" dirty="0"/>
              <a:t>, valamint </a:t>
            </a:r>
            <a:r>
              <a:rPr lang="hu-HU" sz="2400" b="1" dirty="0"/>
              <a:t>fémtechnológiai mérnökasszisztens </a:t>
            </a:r>
            <a:r>
              <a:rPr lang="hu-HU" sz="2400" dirty="0"/>
              <a:t>felsőfokú szakképzés (</a:t>
            </a:r>
            <a:r>
              <a:rPr lang="hu-HU" sz="2400" dirty="0" err="1"/>
              <a:t>FSz</a:t>
            </a:r>
            <a:r>
              <a:rPr lang="hu-HU" sz="2400" dirty="0"/>
              <a:t>) Országos Képzési Jegyzékbe történő felvételének kezdeményezése</a:t>
            </a: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/>
              <a:t>Mérnöktanár (anyagmérnök) mesterszak (</a:t>
            </a:r>
            <a:r>
              <a:rPr lang="hu-HU" sz="2400" b="1" dirty="0" err="1"/>
              <a:t>MSc</a:t>
            </a:r>
            <a:r>
              <a:rPr lang="hu-HU" sz="2400" b="1" dirty="0"/>
              <a:t>) </a:t>
            </a:r>
            <a:r>
              <a:rPr lang="hu-HU" sz="2400" dirty="0" smtClean="0"/>
              <a:t>akkreditációja</a:t>
            </a: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5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714488"/>
            <a:ext cx="750099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/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Oktatás, oktatásszervezés, a képzési profil bővítése </a:t>
            </a:r>
            <a:endParaRPr lang="hu-HU" sz="2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 err="1" smtClean="0"/>
              <a:t>Biomérnök</a:t>
            </a:r>
            <a:r>
              <a:rPr lang="hu-HU" sz="2400" b="1" dirty="0" smtClean="0"/>
              <a:t> </a:t>
            </a:r>
            <a:r>
              <a:rPr lang="hu-HU" sz="2400" b="1" dirty="0"/>
              <a:t>alapszak </a:t>
            </a:r>
            <a:r>
              <a:rPr lang="hu-HU" sz="2400" dirty="0"/>
              <a:t>(</a:t>
            </a:r>
            <a:r>
              <a:rPr lang="hu-HU" sz="2400" dirty="0" err="1"/>
              <a:t>BSc</a:t>
            </a:r>
            <a:r>
              <a:rPr lang="hu-HU" sz="2400" dirty="0"/>
              <a:t>) akkreditációjának kezdeményezése </a:t>
            </a: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 err="1"/>
              <a:t>BSc</a:t>
            </a:r>
            <a:r>
              <a:rPr lang="hu-HU" sz="2400" b="1" dirty="0"/>
              <a:t>, </a:t>
            </a:r>
            <a:r>
              <a:rPr lang="hu-HU" sz="2400" b="1" dirty="0" err="1"/>
              <a:t>MSc</a:t>
            </a:r>
            <a:r>
              <a:rPr lang="hu-HU" sz="2400" b="1" dirty="0"/>
              <a:t> tantervreform megvalósítása</a:t>
            </a:r>
            <a:r>
              <a:rPr lang="hu-HU" sz="2400" dirty="0"/>
              <a:t>, a 2009/2010. tanév I. félévétől </a:t>
            </a:r>
            <a:r>
              <a:rPr lang="hu-HU" sz="2400" b="1" dirty="0"/>
              <a:t>rendszerszemléletű, egymásra épülő </a:t>
            </a:r>
            <a:r>
              <a:rPr lang="hu-HU" sz="2400" dirty="0"/>
              <a:t>tantervek bevezetése</a:t>
            </a: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/>
              <a:t>A</a:t>
            </a:r>
            <a:r>
              <a:rPr lang="hu-HU" sz="2400" dirty="0"/>
              <a:t> </a:t>
            </a:r>
            <a:r>
              <a:rPr lang="hu-HU" sz="2400" b="1" dirty="0"/>
              <a:t>nanotechnológiai szakirány </a:t>
            </a:r>
            <a:r>
              <a:rPr lang="hu-HU" sz="2400" dirty="0"/>
              <a:t>és a </a:t>
            </a:r>
            <a:r>
              <a:rPr lang="hu-HU" sz="2400" b="1" dirty="0"/>
              <a:t>felülettechnikai kiegészítő szakirány</a:t>
            </a:r>
            <a:r>
              <a:rPr lang="hu-HU" sz="2400" dirty="0"/>
              <a:t> elindítása </a:t>
            </a:r>
          </a:p>
          <a:p>
            <a:pPr marL="342900" lvl="0" indent="-342900">
              <a:buFont typeface="+mj-lt"/>
              <a:buAutoNum type="arabicParenR"/>
            </a:pPr>
            <a:r>
              <a:rPr lang="hu-HU" sz="2400" b="1" dirty="0"/>
              <a:t>A</a:t>
            </a:r>
            <a:r>
              <a:rPr lang="hu-HU" sz="2400" dirty="0"/>
              <a:t> </a:t>
            </a:r>
            <a:r>
              <a:rPr lang="hu-HU" sz="2400" b="1" dirty="0"/>
              <a:t>műszaki </a:t>
            </a:r>
            <a:r>
              <a:rPr lang="hu-HU" sz="2400" b="1" dirty="0" smtClean="0"/>
              <a:t>környezetvédelmi </a:t>
            </a:r>
            <a:r>
              <a:rPr lang="hu-HU" sz="2400" b="1" dirty="0"/>
              <a:t>szakmérnök </a:t>
            </a:r>
            <a:r>
              <a:rPr lang="hu-HU" sz="2400" dirty="0"/>
              <a:t>szakirányú továbbképzés </a:t>
            </a:r>
            <a:r>
              <a:rPr lang="hu-HU" sz="2400" dirty="0" smtClean="0"/>
              <a:t>akkreditációja</a:t>
            </a:r>
            <a:endParaRPr lang="hu-HU" sz="2400" dirty="0"/>
          </a:p>
          <a:p>
            <a:pPr marL="342900" indent="-342900">
              <a:buFont typeface="+mj-lt"/>
              <a:buAutoNum type="arabicParenR"/>
            </a:pP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6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357298"/>
            <a:ext cx="750099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hu-HU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Kutatás, kutatásszervezés, sikeres </a:t>
            </a:r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pályázatok </a:t>
            </a:r>
            <a:endParaRPr lang="hu-HU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hu-HU" sz="2400" b="1" dirty="0" err="1"/>
              <a:t>Kerpely</a:t>
            </a:r>
            <a:r>
              <a:rPr lang="hu-HU" sz="2400" b="1" dirty="0"/>
              <a:t> Antal </a:t>
            </a:r>
            <a:r>
              <a:rPr lang="hu-HU" sz="2400" dirty="0"/>
              <a:t>Anyagtudományok és Technológiák </a:t>
            </a:r>
            <a:r>
              <a:rPr lang="hu-HU" sz="2400" b="1" dirty="0"/>
              <a:t>doktori iskola </a:t>
            </a:r>
            <a:r>
              <a:rPr lang="hu-HU" sz="2400" dirty="0"/>
              <a:t>akkreditációja: 2014. december 31-ig </a:t>
            </a:r>
          </a:p>
          <a:p>
            <a:pPr marL="514350" lvl="0" indent="-514350">
              <a:buFont typeface="+mj-lt"/>
              <a:buAutoNum type="arabicParenR"/>
            </a:pPr>
            <a:r>
              <a:rPr lang="hu-HU" sz="2400" b="1" dirty="0"/>
              <a:t>Az eredményes </a:t>
            </a:r>
            <a:r>
              <a:rPr lang="hu-HU" sz="2400" dirty="0"/>
              <a:t>„A felsőoktatási tevékenységek színvonalának emeléséhez szükséges </a:t>
            </a:r>
            <a:r>
              <a:rPr lang="hu-HU" sz="2400" b="1" dirty="0"/>
              <a:t>infrastrukturális </a:t>
            </a:r>
            <a:r>
              <a:rPr lang="hu-HU" sz="2400" dirty="0"/>
              <a:t>és</a:t>
            </a:r>
            <a:r>
              <a:rPr lang="hu-HU" sz="2400" b="1" dirty="0"/>
              <a:t> informatikai fejlesztések</a:t>
            </a:r>
            <a:r>
              <a:rPr lang="hu-HU" sz="2400" dirty="0"/>
              <a:t> támogatása” című pályázat (</a:t>
            </a:r>
            <a:r>
              <a:rPr lang="hu-HU" sz="2400" b="1" dirty="0"/>
              <a:t>TIOP</a:t>
            </a:r>
            <a:r>
              <a:rPr lang="hu-HU" sz="2400" dirty="0"/>
              <a:t>-1.3.1/07/1) megvalósításában való részvétel, benne </a:t>
            </a:r>
            <a:r>
              <a:rPr lang="hu-HU" sz="2400" b="1" dirty="0"/>
              <a:t>430 M Ft </a:t>
            </a:r>
            <a:r>
              <a:rPr lang="hu-HU" sz="2400" dirty="0"/>
              <a:t>műszerfejlesztés megvalósítása, valamint a </a:t>
            </a:r>
            <a:r>
              <a:rPr lang="hu-HU" sz="2400" b="1" dirty="0"/>
              <a:t>B1 épület </a:t>
            </a:r>
            <a:r>
              <a:rPr lang="hu-HU" sz="2400" b="1" dirty="0" smtClean="0"/>
              <a:t>teljes,  A2 részleges </a:t>
            </a:r>
            <a:r>
              <a:rPr lang="hu-HU" sz="2400" dirty="0" smtClean="0"/>
              <a:t>felújítása</a:t>
            </a:r>
            <a:endParaRPr lang="hu-HU" sz="2400" dirty="0"/>
          </a:p>
          <a:p>
            <a:pPr marL="514350" lvl="0" indent="-514350">
              <a:buFont typeface="+mj-lt"/>
              <a:buAutoNum type="arabicParenR"/>
            </a:pPr>
            <a:r>
              <a:rPr lang="hu-HU" sz="2400" b="1" dirty="0"/>
              <a:t>TÁMOP 4.1.2 tananyag fejlesztési pilot </a:t>
            </a:r>
            <a:r>
              <a:rPr lang="hu-HU" sz="2400" dirty="0"/>
              <a:t>projektben 33 millió forint, az ÖKOLIC pilot projektben 42 millió forint támogatás elnyerése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7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571612"/>
            <a:ext cx="750099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Kutatás, kutatásszervezés, sikeres pályázatok </a:t>
            </a:r>
            <a:endParaRPr lang="hu-HU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arenR"/>
            </a:pPr>
            <a:r>
              <a:rPr lang="hu-HU" sz="2400" b="1" dirty="0" smtClean="0"/>
              <a:t>UNI-FLEXYS </a:t>
            </a:r>
            <a:r>
              <a:rPr lang="hu-HU" sz="2400" dirty="0" smtClean="0"/>
              <a:t>Egyetemi Innovációs Kutató és Fejlesztő Közhasznú Nonprofit Kft. megalakításában </a:t>
            </a:r>
            <a:r>
              <a:rPr lang="hu-HU" sz="2400" dirty="0"/>
              <a:t>játszott kezdeményező szerep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 smtClean="0"/>
              <a:t>UNI-FLEXYS </a:t>
            </a:r>
            <a:r>
              <a:rPr lang="hu-HU" sz="2400" b="1" dirty="0"/>
              <a:t>Kft</a:t>
            </a:r>
            <a:r>
              <a:rPr lang="hu-HU" sz="2400" dirty="0"/>
              <a:t>. sikeres </a:t>
            </a:r>
            <a:r>
              <a:rPr lang="hu-HU" sz="2400" b="1" dirty="0"/>
              <a:t>1 Mrd forintos GOP </a:t>
            </a:r>
            <a:r>
              <a:rPr lang="hu-HU" sz="2400" dirty="0"/>
              <a:t>pályázatában való aktív részvétel, a feltételrendszer (együttműködési megállapodás megfogalmazása, a </a:t>
            </a:r>
            <a:r>
              <a:rPr lang="hu-HU" sz="2400" b="1" dirty="0"/>
              <a:t>GOP bizottság </a:t>
            </a:r>
            <a:r>
              <a:rPr lang="hu-HU" sz="2400" dirty="0"/>
              <a:t>megszervezése, szerződésminták </a:t>
            </a:r>
            <a:r>
              <a:rPr lang="hu-HU" sz="2400" dirty="0" smtClean="0"/>
              <a:t>létrehozása, …) </a:t>
            </a:r>
            <a:r>
              <a:rPr lang="hu-HU" sz="2400" dirty="0"/>
              <a:t>kialakítása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400" b="1" dirty="0"/>
              <a:t>Szakképzési hozzájárulások</a:t>
            </a:r>
            <a:r>
              <a:rPr lang="hu-HU" sz="2400" dirty="0"/>
              <a:t> kari szintű koordinálása, </a:t>
            </a:r>
            <a:r>
              <a:rPr lang="hu-HU" sz="2400" b="1" dirty="0"/>
              <a:t>2009-ben 115 M Ft-os bevétel</a:t>
            </a:r>
            <a:r>
              <a:rPr lang="hu-HU" sz="2400" dirty="0"/>
              <a:t>, ebből 15 M Ft szerződés a dékán kezdeményezése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8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571612"/>
            <a:ext cx="750099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/>
            <a:r>
              <a:rPr lang="hu-HU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Kutatás, kutatásszervezés, sikeres pályázatok </a:t>
            </a:r>
            <a:endParaRPr lang="hu-HU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800" lvl="0" indent="-514800">
              <a:buFont typeface="+mj-lt"/>
              <a:buAutoNum type="arabicParenR"/>
            </a:pPr>
            <a:r>
              <a:rPr lang="hu-HU" sz="2400" dirty="0" smtClean="0"/>
              <a:t>Az </a:t>
            </a:r>
            <a:r>
              <a:rPr lang="hu-HU" sz="2400" b="1" dirty="0"/>
              <a:t>ÖKOLIC </a:t>
            </a:r>
            <a:r>
              <a:rPr lang="hu-HU" sz="2400" b="1" dirty="0" err="1"/>
              <a:t>Öntészeti</a:t>
            </a:r>
            <a:r>
              <a:rPr lang="hu-HU" sz="2400" b="1" dirty="0"/>
              <a:t> </a:t>
            </a:r>
            <a:r>
              <a:rPr lang="hu-HU" sz="2400" b="1" dirty="0" err="1"/>
              <a:t>Kutató-Oktató</a:t>
            </a:r>
            <a:r>
              <a:rPr lang="hu-HU" sz="2400" b="1" dirty="0"/>
              <a:t> Labor Innovációs Centrum</a:t>
            </a:r>
            <a:r>
              <a:rPr lang="hu-HU" sz="2400" dirty="0"/>
              <a:t> kialakításának támogatása, összesen 11 </a:t>
            </a:r>
            <a:r>
              <a:rPr lang="hu-HU" sz="2400" dirty="0" err="1"/>
              <a:t>öntészeti</a:t>
            </a:r>
            <a:r>
              <a:rPr lang="hu-HU" sz="2400" dirty="0"/>
              <a:t> cég részvételével</a:t>
            </a:r>
          </a:p>
          <a:p>
            <a:pPr marL="514800" lvl="0" indent="-514800">
              <a:buFont typeface="+mj-lt"/>
              <a:buAutoNum type="arabicParenR"/>
            </a:pPr>
            <a:r>
              <a:rPr lang="hu-HU" sz="2400" dirty="0"/>
              <a:t>Együttműködési megállapodások megkötése:  </a:t>
            </a:r>
            <a:r>
              <a:rPr lang="hu-HU" sz="2400" b="1" dirty="0" err="1"/>
              <a:t>Bay</a:t>
            </a:r>
            <a:r>
              <a:rPr lang="hu-HU" sz="2400" b="1" dirty="0"/>
              <a:t> Zoltán Alkalmazott Kutatási Közalapítvány </a:t>
            </a:r>
            <a:r>
              <a:rPr lang="hu-HU" sz="2400" b="1" dirty="0" smtClean="0"/>
              <a:t>Nanotechnológiai Kutatóközpont </a:t>
            </a:r>
          </a:p>
          <a:p>
            <a:pPr marL="514800" lvl="0" indent="-514800">
              <a:buFont typeface="+mj-lt"/>
              <a:buAutoNum type="arabicParenR"/>
            </a:pPr>
            <a:r>
              <a:rPr lang="hu-HU" sz="2400" dirty="0" smtClean="0"/>
              <a:t>Együttműködési megállapodások megkötése: </a:t>
            </a:r>
            <a:r>
              <a:rPr lang="hu-HU" sz="2400" b="1" dirty="0" smtClean="0"/>
              <a:t>BorsodChem </a:t>
            </a:r>
            <a:r>
              <a:rPr lang="hu-HU" sz="2400" b="1" dirty="0" err="1"/>
              <a:t>Zrt</a:t>
            </a:r>
            <a:r>
              <a:rPr lang="hu-HU" sz="2400" b="1" dirty="0"/>
              <a:t>., TVK </a:t>
            </a:r>
            <a:r>
              <a:rPr lang="hu-HU" sz="2400" b="1" dirty="0" err="1" smtClean="0"/>
              <a:t>Nyrt</a:t>
            </a:r>
            <a:r>
              <a:rPr lang="hu-HU" sz="2400" b="1" dirty="0" smtClean="0"/>
              <a:t>.</a:t>
            </a:r>
            <a:endParaRPr lang="hu-HU" sz="2400" b="1" dirty="0"/>
          </a:p>
          <a:p>
            <a:pPr marL="457200" indent="-457200"/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2006-2010 közötti eredmények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E298-9FBE-4A9D-A323-E155823E4AFD}" type="datetime4">
              <a:rPr lang="hu-HU" smtClean="0"/>
              <a:pPr/>
              <a:t>2010. április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DD5D-16A6-482E-A5C4-C62B4FF0C962}" type="slidenum">
              <a:rPr lang="hu-HU" smtClean="0"/>
              <a:pPr/>
              <a:t>9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1000100" y="1142984"/>
            <a:ext cx="750099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sz="2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Szervezeti kérdések, szervezeti átalakítások 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A</a:t>
            </a:r>
            <a:r>
              <a:rPr lang="hu-HU" sz="2300" dirty="0" smtClean="0"/>
              <a:t> </a:t>
            </a:r>
            <a:r>
              <a:rPr lang="hu-HU" sz="2300" b="1" dirty="0" smtClean="0"/>
              <a:t>Verő József Műszaki Anyagtudományi Szakkönyvtár </a:t>
            </a:r>
            <a:r>
              <a:rPr lang="hu-HU" sz="2300" dirty="0" smtClean="0"/>
              <a:t>működési és infrastrukturális feltételeinek javítása 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Energia- és Minőségügyi Intézet </a:t>
            </a:r>
            <a:r>
              <a:rPr lang="hu-HU" sz="2300" dirty="0" smtClean="0"/>
              <a:t>(Energiahasznosítási Intézeti Kihelyezett Tanszék, Tüzeléstani és Hőenergiai Intézeti Tanszék, Minőségügyi Intézeti Kihelyezett Tanszék) megalakulása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Anyagtudományi Intézet </a:t>
            </a:r>
            <a:r>
              <a:rPr lang="hu-HU" sz="2300" dirty="0" smtClean="0"/>
              <a:t>(Fémtani és Képlékeny alakítástani Intézeti Tanszék, MTA Anyagtudományi Kutatócsoport, Nanotechnológiai Intézeti Kihelyezett Tanszék) létrejötte</a:t>
            </a:r>
          </a:p>
          <a:p>
            <a:pPr marL="457200" lvl="0" indent="-457200">
              <a:buFont typeface="+mj-lt"/>
              <a:buAutoNum type="arabicParenR"/>
            </a:pPr>
            <a:r>
              <a:rPr lang="hu-HU" sz="2300" b="1" dirty="0" smtClean="0"/>
              <a:t>Kémiai Intézet </a:t>
            </a:r>
            <a:r>
              <a:rPr lang="hu-HU" sz="2300" dirty="0" smtClean="0"/>
              <a:t>(Kémiai Tanszék, Vegyipari Technológiai Intézeti Kihelyezett Tanszék (</a:t>
            </a:r>
            <a:r>
              <a:rPr lang="hu-HU" sz="2300" dirty="0" err="1" smtClean="0"/>
              <a:t>Borsodchem</a:t>
            </a:r>
            <a:r>
              <a:rPr lang="hu-HU" sz="2300" dirty="0" smtClean="0"/>
              <a:t>), Petrolkémiai Intézeti Kihelyezett Tanszék (TVK)) megalakulása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apforduló">
  <a:themeElements>
    <a:clrScheme name="Napfordul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apfordul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pfordul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ovábbképzési bemutató 5">
    <a:dk1>
      <a:srgbClr val="000000"/>
    </a:dk1>
    <a:lt1>
      <a:srgbClr val="FFFFFF"/>
    </a:lt1>
    <a:dk2>
      <a:srgbClr val="000066"/>
    </a:dk2>
    <a:lt2>
      <a:srgbClr val="333333"/>
    </a:lt2>
    <a:accent1>
      <a:srgbClr val="C4709A"/>
    </a:accent1>
    <a:accent2>
      <a:srgbClr val="4B4EB5"/>
    </a:accent2>
    <a:accent3>
      <a:srgbClr val="FFFFFF"/>
    </a:accent3>
    <a:accent4>
      <a:srgbClr val="000000"/>
    </a:accent4>
    <a:accent5>
      <a:srgbClr val="DEBBCA"/>
    </a:accent5>
    <a:accent6>
      <a:srgbClr val="4346A4"/>
    </a:accent6>
    <a:hlink>
      <a:srgbClr val="C481CF"/>
    </a:hlink>
    <a:folHlink>
      <a:srgbClr val="76B749"/>
    </a:folHlink>
  </a:clrScheme>
  <a:fontScheme name="Továbbképzési bemutató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333</TotalTime>
  <Words>1546</Words>
  <Application>Microsoft Office PowerPoint</Application>
  <PresentationFormat>Diavetítés a képernyőre (4:3 oldalarány)</PresentationFormat>
  <Paragraphs>201</Paragraphs>
  <Slides>31</Slides>
  <Notes>2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31</vt:i4>
      </vt:variant>
    </vt:vector>
  </HeadingPairs>
  <TitlesOfParts>
    <vt:vector size="33" baseType="lpstr">
      <vt:lpstr>Napforduló</vt:lpstr>
      <vt:lpstr>Worksheet</vt:lpstr>
      <vt:lpstr>Pályázat</vt:lpstr>
      <vt:lpstr>Eredmények</vt:lpstr>
      <vt:lpstr>A feladat sokkal nehezebbnek bizonyult, mint …</vt:lpstr>
      <vt:lpstr>2006-2010 közötti eredmények</vt:lpstr>
      <vt:lpstr>2006-2010 közötti eredmények</vt:lpstr>
      <vt:lpstr>2006-2010 közötti eredmények</vt:lpstr>
      <vt:lpstr>2006-2010 közötti eredmények</vt:lpstr>
      <vt:lpstr>2006-2010 közötti eredmények</vt:lpstr>
      <vt:lpstr>2006-2010 közötti eredmények</vt:lpstr>
      <vt:lpstr>2006-2010 közötti eredmények</vt:lpstr>
      <vt:lpstr>2006-2010 közötti eredmények</vt:lpstr>
      <vt:lpstr>Jelentkezők száma 2001-2010 között</vt:lpstr>
      <vt:lpstr>Országos helyzetkép</vt:lpstr>
      <vt:lpstr>Műszaki anyagtudományi kar helyzete</vt:lpstr>
      <vt:lpstr>Műszaki Anyagtudományi Kar helyzete</vt:lpstr>
      <vt:lpstr>Műszaki Anyagtudományi Kar helyzete</vt:lpstr>
      <vt:lpstr>Műszaki Anyagtudományi Kar helyzete</vt:lpstr>
      <vt:lpstr>Demográfiai helyzet változása</vt:lpstr>
      <vt:lpstr>Jelentkezés a felsőoktatásba…</vt:lpstr>
      <vt:lpstr>Műszaki Anyagtudományi Kar helyzete</vt:lpstr>
      <vt:lpstr>Műszaki Anyagtudományi Kar helyzete</vt:lpstr>
      <vt:lpstr>Kommunikációs lehetőségek…</vt:lpstr>
      <vt:lpstr>Műszaki Anyagtudományi Kar helyzete</vt:lpstr>
      <vt:lpstr>Vezetői program</vt:lpstr>
      <vt:lpstr>Vezetői program</vt:lpstr>
      <vt:lpstr>Vezetői program</vt:lpstr>
      <vt:lpstr>Vezetői program</vt:lpstr>
      <vt:lpstr>Vezetői program</vt:lpstr>
      <vt:lpstr>Vezetői program</vt:lpstr>
      <vt:lpstr>Vezetői program</vt:lpstr>
      <vt:lpstr>Köszönöm a figyelmet!</vt:lpstr>
    </vt:vector>
  </TitlesOfParts>
  <Company>Miskolci Egyetem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Pályázat</dc:title>
  <dc:creator>Prof. Dr. Gácsi Zoltán</dc:creator>
  <cp:lastModifiedBy>zoltan</cp:lastModifiedBy>
  <cp:revision>53</cp:revision>
  <dcterms:created xsi:type="dcterms:W3CDTF">2010-04-11T19:14:01Z</dcterms:created>
  <dcterms:modified xsi:type="dcterms:W3CDTF">2010-04-12T09:55:50Z</dcterms:modified>
</cp:coreProperties>
</file>